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90"/>
  </p:normalViewPr>
  <p:slideViewPr>
    <p:cSldViewPr>
      <p:cViewPr varScale="1">
        <p:scale>
          <a:sx n="96" d="100"/>
          <a:sy n="96" d="100"/>
        </p:scale>
        <p:origin x="176" y="4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9448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5AE1-D4EE-4FBE-84F8-0CAA5BA99C7A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 blue and white logo with wings and a white arrow&#10;&#10;Description automatically generated">
            <a:extLst>
              <a:ext uri="{FF2B5EF4-FFF2-40B4-BE49-F238E27FC236}">
                <a16:creationId xmlns:a16="http://schemas.microsoft.com/office/drawing/2014/main" id="{A74A0500-4FCE-39F0-DAC8-DE26B4A7D3F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1"/>
            <a:ext cx="1447800" cy="1447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274638"/>
            <a:ext cx="7086600" cy="1249362"/>
          </a:xfrm>
        </p:spPr>
        <p:txBody>
          <a:bodyPr>
            <a:normAutofit fontScale="90000"/>
          </a:bodyPr>
          <a:lstStyle/>
          <a:p>
            <a:r>
              <a:rPr lang="en-US" dirty="0"/>
              <a:t>Disclosure Information</a:t>
            </a:r>
            <a:br>
              <a:rPr lang="en-US" dirty="0"/>
            </a:br>
            <a:r>
              <a:rPr lang="en-US" sz="2700" i="1" dirty="0"/>
              <a:t>2025 AsMA-</a:t>
            </a:r>
            <a:r>
              <a:rPr lang="en-US" sz="2700" i="1" dirty="0" err="1"/>
              <a:t>UHMS</a:t>
            </a:r>
            <a:r>
              <a:rPr lang="en-US" sz="2700" i="1" dirty="0"/>
              <a:t> Annual Scientific Meeting</a:t>
            </a:r>
            <a:br>
              <a:rPr lang="en-US" sz="2700" i="1" dirty="0"/>
            </a:br>
            <a:r>
              <a:rPr lang="en-US" sz="2700" i="1" dirty="0"/>
              <a:t>&lt;Speaker’s Name Here&gt;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112776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100" b="1" dirty="0"/>
              <a:t>If no disclosures, please use the following statement on your slide:</a:t>
            </a:r>
          </a:p>
          <a:p>
            <a:pPr marL="0" indent="0">
              <a:buNone/>
            </a:pPr>
            <a:r>
              <a:rPr lang="en-US" sz="2100" dirty="0">
                <a:solidFill>
                  <a:schemeClr val="tx2"/>
                </a:solidFill>
              </a:rPr>
              <a:t> </a:t>
            </a:r>
            <a:r>
              <a:rPr lang="en-US" sz="2100" b="1" i="0" u="none" strike="noStrike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“I have no relevant financial relationships with ineligible companies, whose primary business is producing, marketing, selling, re-selling, or distributing healthcare products used by or on patients.”</a:t>
            </a:r>
            <a:endParaRPr lang="en-US" sz="21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/>
          </a:p>
          <a:p>
            <a:pPr marL="0" marR="0" indent="0" algn="l">
              <a:spcBef>
                <a:spcPts val="600"/>
              </a:spcBef>
              <a:buNone/>
            </a:pPr>
            <a:r>
              <a:rPr lang="en-US" sz="2100" b="1" i="0" u="none" strike="noStrike" dirty="0">
                <a:solidFill>
                  <a:srgbClr val="000000"/>
                </a:solidFill>
                <a:effectLst/>
              </a:rPr>
              <a:t>If there ARE relevant </a:t>
            </a:r>
            <a:r>
              <a:rPr lang="en-US" sz="2100" b="1" i="0" u="none" strike="noStrike">
                <a:solidFill>
                  <a:srgbClr val="000000"/>
                </a:solidFill>
                <a:effectLst/>
              </a:rPr>
              <a:t>financial relationships, </a:t>
            </a:r>
            <a:r>
              <a:rPr lang="en-US" sz="2100" b="1" i="0" u="none" strike="noStrike" dirty="0">
                <a:solidFill>
                  <a:srgbClr val="000000"/>
                </a:solidFill>
                <a:effectLst/>
              </a:rPr>
              <a:t>please provide the following on your slide: </a:t>
            </a:r>
          </a:p>
          <a:p>
            <a:pPr>
              <a:spcBef>
                <a:spcPts val="600"/>
              </a:spcBef>
            </a:pPr>
            <a:r>
              <a:rPr lang="en-US" sz="2100" b="0" i="0" u="none" strike="noStrike" dirty="0">
                <a:solidFill>
                  <a:schemeClr val="tx2"/>
                </a:solidFill>
                <a:effectLst/>
              </a:rPr>
              <a:t>Disclose your name</a:t>
            </a:r>
          </a:p>
          <a:p>
            <a:pPr>
              <a:spcBef>
                <a:spcPts val="600"/>
              </a:spcBef>
            </a:pPr>
            <a:r>
              <a:rPr lang="en-US" sz="2100" b="0" i="0" u="none" strike="noStrike" dirty="0">
                <a:solidFill>
                  <a:schemeClr val="tx2"/>
                </a:solidFill>
                <a:effectLst/>
              </a:rPr>
              <a:t>name of the ineligible company(</a:t>
            </a:r>
            <a:r>
              <a:rPr lang="en-US" sz="2100" b="0" i="0" u="none" strike="noStrike" dirty="0" err="1">
                <a:solidFill>
                  <a:schemeClr val="tx2"/>
                </a:solidFill>
                <a:effectLst/>
              </a:rPr>
              <a:t>ies</a:t>
            </a:r>
            <a:r>
              <a:rPr lang="en-US" sz="2100" b="0" i="0" u="none" strike="noStrike" dirty="0">
                <a:solidFill>
                  <a:schemeClr val="tx2"/>
                </a:solidFill>
                <a:effectLst/>
              </a:rPr>
              <a:t>) with which you have a relevant financial relationship(s), </a:t>
            </a:r>
          </a:p>
          <a:p>
            <a:pPr>
              <a:spcBef>
                <a:spcPts val="600"/>
              </a:spcBef>
            </a:pPr>
            <a:r>
              <a:rPr lang="en-US" sz="2100" b="0" i="0" u="none" strike="noStrike" dirty="0">
                <a:solidFill>
                  <a:schemeClr val="tx2"/>
                </a:solidFill>
                <a:effectLst/>
              </a:rPr>
              <a:t>the nature of the relationship(s), and </a:t>
            </a:r>
          </a:p>
          <a:p>
            <a:pPr>
              <a:spcBef>
                <a:spcPts val="600"/>
              </a:spcBef>
            </a:pPr>
            <a:r>
              <a:rPr lang="en-US" sz="2100" b="0" i="0" u="none" strike="noStrike" dirty="0">
                <a:solidFill>
                  <a:schemeClr val="tx2"/>
                </a:solidFill>
                <a:effectLst/>
              </a:rPr>
              <a:t>a statement that all relevant financial relationships have been mitigated on a disclosure slide.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b="1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100" b="1" dirty="0"/>
              <a:t>Please be sure to add one of the following statements to your slide: </a:t>
            </a:r>
          </a:p>
          <a:p>
            <a:pPr>
              <a:spcBef>
                <a:spcPts val="600"/>
              </a:spcBef>
            </a:pPr>
            <a:r>
              <a:rPr lang="en-US" sz="2100" dirty="0">
                <a:solidFill>
                  <a:schemeClr val="tx2"/>
                </a:solidFill>
              </a:rPr>
              <a:t>I will not discuss off-label use and/or investigational use in my presentation </a:t>
            </a:r>
            <a:r>
              <a:rPr lang="en-US" sz="2100" b="1" dirty="0">
                <a:solidFill>
                  <a:srgbClr val="FF0000"/>
                </a:solidFill>
              </a:rPr>
              <a:t>OR</a:t>
            </a:r>
            <a:r>
              <a:rPr lang="en-US" sz="2100" dirty="0">
                <a:solidFill>
                  <a:schemeClr val="tx2"/>
                </a:solidFill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100" dirty="0">
                <a:solidFill>
                  <a:schemeClr val="tx2"/>
                </a:solidFill>
              </a:rPr>
              <a:t>I will discuss the following off-label use and/or investigational use in my presentation: (list)</a:t>
            </a:r>
            <a:endParaRPr lang="en-US" sz="1700" dirty="0">
              <a:solidFill>
                <a:schemeClr val="tx2"/>
              </a:solidFill>
            </a:endParaRPr>
          </a:p>
          <a:p>
            <a:pPr marL="233363" indent="-233363">
              <a:spcBef>
                <a:spcPts val="0"/>
              </a:spcBef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8AEEE842E5F4180BC7DAD1547D245" ma:contentTypeVersion="1683" ma:contentTypeDescription="Create a new document." ma:contentTypeScope="" ma:versionID="57c1c2c9424d8d8c5dfc35f72091a804">
  <xsd:schema xmlns:xsd="http://www.w3.org/2001/XMLSchema" xmlns:xs="http://www.w3.org/2001/XMLSchema" xmlns:p="http://schemas.microsoft.com/office/2006/metadata/properties" xmlns:ns2="2d9840c4-12d3-414e-8424-d8d74181169c" xmlns:ns3="0f6959f9-2d70-4c19-a387-558c6b8fd99b" targetNamespace="http://schemas.microsoft.com/office/2006/metadata/properties" ma:root="true" ma:fieldsID="816ff6627c5fcb5f9f36b7db5f12760c" ns2:_="" ns3:_="">
    <xsd:import namespace="2d9840c4-12d3-414e-8424-d8d74181169c"/>
    <xsd:import namespace="0f6959f9-2d70-4c19-a387-558c6b8fd9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840c4-12d3-414e-8424-d8d74181169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3073a44-5207-4d68-bba8-863433b72c07}" ma:internalName="TaxCatchAll" ma:showField="CatchAllData" ma:web="2d9840c4-12d3-414e-8424-d8d741811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959f9-2d70-4c19-a387-558c6b8fd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dd737d9-e76a-4c75-9b62-b8551c67e7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d9840c4-12d3-414e-8424-d8d74181169c">XNKSXARCFWAF-1573500842-415409</_dlc_DocId>
    <lcf76f155ced4ddcb4097134ff3c332f xmlns="0f6959f9-2d70-4c19-a387-558c6b8fd99b">
      <Terms xmlns="http://schemas.microsoft.com/office/infopath/2007/PartnerControls"/>
    </lcf76f155ced4ddcb4097134ff3c332f>
    <TaxCatchAll xmlns="2d9840c4-12d3-414e-8424-d8d74181169c" xsi:nil="true"/>
    <_dlc_DocIdUrl xmlns="2d9840c4-12d3-414e-8424-d8d74181169c">
      <Url>https://aerospacemed.sharepoint.com/sites/DocumentCenter/_layouts/15/DocIdRedir.aspx?ID=XNKSXARCFWAF-1573500842-415409</Url>
      <Description>XNKSXARCFWAF-1573500842-415409</Description>
    </_dlc_DocIdUrl>
  </documentManagement>
</p:properties>
</file>

<file path=customXml/itemProps1.xml><?xml version="1.0" encoding="utf-8"?>
<ds:datastoreItem xmlns:ds="http://schemas.openxmlformats.org/officeDocument/2006/customXml" ds:itemID="{82F4A6C5-6988-4A78-A226-8D0C7016E3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9840c4-12d3-414e-8424-d8d74181169c"/>
    <ds:schemaRef ds:uri="0f6959f9-2d70-4c19-a387-558c6b8fd9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4E7A8B-496C-4214-B761-B2AFB6F5FA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CE1FA5-ED46-48EB-B409-EBACAA19FEE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2334A2E-6DA4-447B-89D4-BA669B3AD329}">
  <ds:schemaRefs>
    <ds:schemaRef ds:uri="http://schemas.microsoft.com/office/2006/metadata/properties"/>
    <ds:schemaRef ds:uri="http://schemas.microsoft.com/office/infopath/2007/PartnerControls"/>
    <ds:schemaRef ds:uri="2d9840c4-12d3-414e-8424-d8d74181169c"/>
    <ds:schemaRef ds:uri="0f6959f9-2d70-4c19-a387-558c6b8fd99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170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Disclosure Information 2025 AsMA-UHMS Annual Scientific Meeting &lt;Speaker’s Name Here&gt;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Information 82nd Annual Scientific and Human Performance Meeting</dc:title>
  <dc:creator>Jeff Sventek</dc:creator>
  <cp:lastModifiedBy>Lisa Tidd</cp:lastModifiedBy>
  <cp:revision>26</cp:revision>
  <dcterms:created xsi:type="dcterms:W3CDTF">2010-12-02T19:25:22Z</dcterms:created>
  <dcterms:modified xsi:type="dcterms:W3CDTF">2025-01-15T13:16:15Z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0x0101007478AEEE842E5F4180BC7DAD1547D245</vt:lpwstr>
  </property>
  <property fmtid="{D5CDD505-2E9C-101B-9397-08002B2CF9AE}" pid="3" name="_dlc_DocIdItemGuid">
    <vt:lpwstr>c067ac4b-1029-417c-b2f0-441cf2742f5d</vt:lpwstr>
  </property>
</Properties>
</file>