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75" r:id="rId3"/>
    <p:sldId id="274" r:id="rId4"/>
    <p:sldId id="256" r:id="rId5"/>
    <p:sldId id="270" r:id="rId6"/>
    <p:sldId id="258" r:id="rId7"/>
    <p:sldId id="259" r:id="rId8"/>
    <p:sldId id="260" r:id="rId9"/>
    <p:sldId id="257" r:id="rId10"/>
    <p:sldId id="271" r:id="rId11"/>
    <p:sldId id="272" r:id="rId12"/>
    <p:sldId id="273" r:id="rId13"/>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92"/>
    <p:restoredTop sz="95680"/>
  </p:normalViewPr>
  <p:slideViewPr>
    <p:cSldViewPr snapToGrid="0" snapToObjects="1">
      <p:cViewPr varScale="1">
        <p:scale>
          <a:sx n="34" d="100"/>
          <a:sy n="34" d="100"/>
        </p:scale>
        <p:origin x="28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089"/>
            <a:ext cx="27432000" cy="7162800"/>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425641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23859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375"/>
            <a:ext cx="7886700" cy="174355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375"/>
            <a:ext cx="23202900" cy="174355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04389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307282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A6216-B621-F047-9B8B-E353B6AA1589}"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80299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4A6216-B621-F047-9B8B-E353B6AA1589}"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48767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377"/>
            <a:ext cx="31546800" cy="39766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3489"/>
            <a:ext cx="15473361" cy="2471736"/>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5225"/>
            <a:ext cx="15473361" cy="11053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3489"/>
            <a:ext cx="15549564" cy="2471736"/>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5225"/>
            <a:ext cx="15549564" cy="11053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4A6216-B621-F047-9B8B-E353B6AA1589}"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49352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4A6216-B621-F047-9B8B-E353B6AA1589}"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73065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A6216-B621-F047-9B8B-E353B6AA1589}"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93795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CB4A6216-B621-F047-9B8B-E353B6AA1589}"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61089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277"/>
            <a:ext cx="18516600" cy="14620875"/>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CB4A6216-B621-F047-9B8B-E353B6AA1589}"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05247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CB4A6216-B621-F047-9B8B-E353B6AA1589}" type="datetimeFigureOut">
              <a:rPr lang="en-US" smtClean="0"/>
              <a:t>2/10/25</a:t>
            </a:fld>
            <a:endParaRPr lang="en-US"/>
          </a:p>
        </p:txBody>
      </p:sp>
      <p:sp>
        <p:nvSpPr>
          <p:cNvPr id="5" name="Footer Placeholder 4"/>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69052"/>
            <a:ext cx="8229600" cy="1095375"/>
          </a:xfrm>
          <a:prstGeom prst="rect">
            <a:avLst/>
          </a:prstGeom>
        </p:spPr>
        <p:txBody>
          <a:bodyPr vert="horz" lIns="91440" tIns="45720" rIns="91440" bIns="45720" rtlCol="0" anchor="ctr"/>
          <a:lstStyle>
            <a:lvl1pPr algn="r">
              <a:defRPr sz="3600">
                <a:solidFill>
                  <a:schemeClr val="tx1">
                    <a:tint val="75000"/>
                  </a:schemeClr>
                </a:solidFill>
              </a:defRPr>
            </a:lvl1pPr>
          </a:lstStyle>
          <a:p>
            <a:fld id="{E4666558-8CC7-3847-956D-BE0EBCEA05FE}" type="slidenum">
              <a:rPr lang="en-US" smtClean="0"/>
              <a:t>‹#›</a:t>
            </a:fld>
            <a:endParaRPr lang="en-US"/>
          </a:p>
        </p:txBody>
      </p:sp>
    </p:spTree>
    <p:extLst>
      <p:ext uri="{BB962C8B-B14F-4D97-AF65-F5344CB8AC3E}">
        <p14:creationId xmlns:p14="http://schemas.microsoft.com/office/powerpoint/2010/main" val="2852447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0C592-0774-725A-BDB5-AAD6A75742A5}"/>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C2B1DE-33C9-036D-2A0E-A85BB7BD6856}"/>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4" name="Picture 6">
            <a:extLst>
              <a:ext uri="{FF2B5EF4-FFF2-40B4-BE49-F238E27FC236}">
                <a16:creationId xmlns:a16="http://schemas.microsoft.com/office/drawing/2014/main" id="{02582B81-5640-CA23-0933-962227A00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36E37D50-31EC-2650-D7E0-2D9F81225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F47182-FEE0-5DBF-8EFF-B25D3B3C659F}"/>
              </a:ext>
            </a:extLst>
          </p:cNvPr>
          <p:cNvSpPr txBox="1"/>
          <p:nvPr/>
        </p:nvSpPr>
        <p:spPr>
          <a:xfrm>
            <a:off x="1524000" y="5878292"/>
            <a:ext cx="33528000" cy="12564113"/>
          </a:xfrm>
          <a:prstGeom prst="rect">
            <a:avLst/>
          </a:prstGeom>
          <a:noFill/>
        </p:spPr>
        <p:txBody>
          <a:bodyPr wrap="square">
            <a:spAutoFit/>
          </a:bodyPr>
          <a:lstStyle/>
          <a:p>
            <a:r>
              <a:rPr lang="en-US" sz="6000" b="1" dirty="0">
                <a:solidFill>
                  <a:schemeClr val="bg1"/>
                </a:solidFill>
                <a:latin typeface="Calibri" panose="020F0502020204030204" pitchFamily="34" charset="0"/>
                <a:cs typeface="Calibri" panose="020F0502020204030204" pitchFamily="34" charset="0"/>
              </a:rPr>
              <a:t>BACKGROUND: </a:t>
            </a:r>
            <a:r>
              <a:rPr lang="en-US" sz="6000" dirty="0">
                <a:solidFill>
                  <a:schemeClr val="bg1"/>
                </a:solidFill>
                <a:latin typeface="Calibri" panose="020F0502020204030204" pitchFamily="34" charset="0"/>
                <a:cs typeface="Calibri" panose="020F0502020204030204" pitchFamily="34" charset="0"/>
              </a:rPr>
              <a:t>To date, only a handful of medical schools and institutions offer formal Space  Medicine courses despite the rapid growth of the field. Due to this limited accessibility, many students  remain unaware of the field, and interested students face difficulty gaining academic exposure - a critical  issue for </a:t>
            </a:r>
            <a:r>
              <a:rPr lang="en-US" sz="6000" dirty="0" err="1">
                <a:solidFill>
                  <a:schemeClr val="bg1"/>
                </a:solidFill>
                <a:latin typeface="Calibri" panose="020F0502020204030204" pitchFamily="34" charset="0"/>
                <a:cs typeface="Calibri" panose="020F0502020204030204" pitchFamily="34" charset="0"/>
              </a:rPr>
              <a:t>AsMA</a:t>
            </a:r>
            <a:r>
              <a:rPr lang="en-US" sz="6000" dirty="0">
                <a:solidFill>
                  <a:schemeClr val="bg1"/>
                </a:solidFill>
                <a:latin typeface="Calibri" panose="020F0502020204030204" pitchFamily="34" charset="0"/>
                <a:cs typeface="Calibri" panose="020F0502020204030204" pitchFamily="34" charset="0"/>
              </a:rPr>
              <a:t> attendees to address now. Thus, we endeavored to create a readily adaptable two-week  online aerospace medicine course to address this gap in medical education.  </a:t>
            </a:r>
          </a:p>
          <a:p>
            <a:endParaRPr lang="en-US" sz="6000" b="1" dirty="0">
              <a:solidFill>
                <a:schemeClr val="bg1"/>
              </a:solidFill>
              <a:latin typeface="Calibri" panose="020F0502020204030204" pitchFamily="34" charset="0"/>
              <a:cs typeface="Calibri" panose="020F0502020204030204" pitchFamily="34" charset="0"/>
            </a:endParaRPr>
          </a:p>
          <a:p>
            <a:r>
              <a:rPr lang="en-US" sz="6000" b="1" dirty="0">
                <a:solidFill>
                  <a:schemeClr val="bg1"/>
                </a:solidFill>
                <a:latin typeface="Calibri" panose="020F0502020204030204" pitchFamily="34" charset="0"/>
                <a:cs typeface="Calibri" panose="020F0502020204030204" pitchFamily="34" charset="0"/>
              </a:rPr>
              <a:t>OVERVIEW: </a:t>
            </a:r>
            <a:r>
              <a:rPr lang="en-US" sz="6000" dirty="0">
                <a:solidFill>
                  <a:schemeClr val="bg1"/>
                </a:solidFill>
                <a:latin typeface="Calibri" panose="020F0502020204030204" pitchFamily="34" charset="0"/>
                <a:cs typeface="Calibri" panose="020F0502020204030204" pitchFamily="34" charset="0"/>
              </a:rPr>
              <a:t>The two-week online course consists of ten modules (full list next slide) covering topics  adapted from: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Fundamentals of Space Medicine by Clement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Space Physiology by </a:t>
            </a:r>
            <a:r>
              <a:rPr lang="en-US" sz="6000" dirty="0" err="1">
                <a:solidFill>
                  <a:schemeClr val="bg1"/>
                </a:solidFill>
                <a:latin typeface="Calibri" panose="020F0502020204030204" pitchFamily="34" charset="0"/>
                <a:cs typeface="Calibri" panose="020F0502020204030204" pitchFamily="34" charset="0"/>
              </a:rPr>
              <a:t>Buckey</a:t>
            </a:r>
            <a:r>
              <a:rPr lang="en-US" sz="6000" dirty="0">
                <a:solidFill>
                  <a:schemeClr val="bg1"/>
                </a:solidFill>
                <a:latin typeface="Calibri" panose="020F0502020204030204" pitchFamily="34" charset="0"/>
                <a:cs typeface="Calibri" panose="020F0502020204030204" pitchFamily="34" charset="0"/>
              </a:rPr>
              <a:t> and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Space Physiology and Medicine by </a:t>
            </a:r>
            <a:r>
              <a:rPr lang="en-US" sz="6000" dirty="0" err="1">
                <a:solidFill>
                  <a:schemeClr val="bg1"/>
                </a:solidFill>
                <a:latin typeface="Calibri" panose="020F0502020204030204" pitchFamily="34" charset="0"/>
                <a:cs typeface="Calibri" panose="020F0502020204030204" pitchFamily="34" charset="0"/>
              </a:rPr>
              <a:t>Nicogossian</a:t>
            </a:r>
            <a:r>
              <a:rPr lang="en-US" sz="6000" dirty="0">
                <a:solidFill>
                  <a:schemeClr val="bg1"/>
                </a:solidFill>
                <a:latin typeface="Calibri" panose="020F0502020204030204" pitchFamily="34" charset="0"/>
                <a:cs typeface="Calibri" panose="020F0502020204030204" pitchFamily="34" charset="0"/>
              </a:rPr>
              <a:t>. </a:t>
            </a:r>
          </a:p>
          <a:p>
            <a:pPr marL="1143000" indent="-1143000">
              <a:buAutoNum type="arabicParenR"/>
            </a:pPr>
            <a:endParaRPr lang="en-US" sz="6000" dirty="0">
              <a:solidFill>
                <a:schemeClr val="bg1"/>
              </a:solidFill>
              <a:latin typeface="Calibri" panose="020F0502020204030204" pitchFamily="34" charset="0"/>
              <a:cs typeface="Calibri" panose="020F0502020204030204" pitchFamily="34" charset="0"/>
            </a:endParaRPr>
          </a:p>
          <a:p>
            <a:endParaRPr lang="en-US" sz="60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F5AEB83-9E4F-8B17-3A7D-7CD5905EC91C}"/>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93458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9318AF-8A9F-E0F4-5ED8-B1D04B7E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337" y="2971291"/>
            <a:ext cx="31171112" cy="10004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99A68C1-EFA9-7B96-0B34-CFBDBFB1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337" y="13502820"/>
            <a:ext cx="31171112" cy="5784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8BCF1C-F5DB-DDE8-1C9E-26FAA0F6C4FB}"/>
              </a:ext>
            </a:extLst>
          </p:cNvPr>
          <p:cNvSpPr/>
          <p:nvPr/>
        </p:nvSpPr>
        <p:spPr>
          <a:xfrm>
            <a:off x="1187884" y="997693"/>
            <a:ext cx="1085694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RESULTS - Quantitative</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5632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83717-392A-BA99-1862-3133264FF280}"/>
              </a:ext>
            </a:extLst>
          </p:cNvPr>
          <p:cNvSpPr txBox="1"/>
          <p:nvPr/>
        </p:nvSpPr>
        <p:spPr>
          <a:xfrm>
            <a:off x="3250474" y="13922935"/>
            <a:ext cx="30449520"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NEXT STEPS:</a:t>
            </a:r>
          </a:p>
        </p:txBody>
      </p:sp>
      <p:pic>
        <p:nvPicPr>
          <p:cNvPr id="3" name="Picture 2" descr="A screenshot of a computer&#10;&#10;Description automatically generated with low confidence">
            <a:extLst>
              <a:ext uri="{FF2B5EF4-FFF2-40B4-BE49-F238E27FC236}">
                <a16:creationId xmlns:a16="http://schemas.microsoft.com/office/drawing/2014/main" id="{5DCBA6BE-0EDD-13FF-3DAC-EBC1E5B7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0373" y="15243804"/>
            <a:ext cx="10241280" cy="3293678"/>
          </a:xfrm>
          <a:prstGeom prst="rect">
            <a:avLst/>
          </a:prstGeom>
          <a:ln>
            <a:solidFill>
              <a:schemeClr val="bg1"/>
            </a:solidFill>
          </a:ln>
        </p:spPr>
      </p:pic>
      <p:pic>
        <p:nvPicPr>
          <p:cNvPr id="4" name="Picture 3" descr="Background pattern&#10;&#10;Description automatically generated with medium confidence">
            <a:extLst>
              <a:ext uri="{FF2B5EF4-FFF2-40B4-BE49-F238E27FC236}">
                <a16:creationId xmlns:a16="http://schemas.microsoft.com/office/drawing/2014/main" id="{586C6974-DAF7-6C54-A1F9-910489343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0234" y="15316398"/>
            <a:ext cx="9910000" cy="3148490"/>
          </a:xfrm>
          <a:prstGeom prst="rect">
            <a:avLst/>
          </a:prstGeom>
          <a:ln>
            <a:solidFill>
              <a:schemeClr val="bg1"/>
            </a:solidFill>
          </a:ln>
        </p:spPr>
      </p:pic>
      <p:pic>
        <p:nvPicPr>
          <p:cNvPr id="5" name="Picture 4" descr="A picture containing text, outdoor, sign, night sky&#10;&#10;Description automatically generated">
            <a:extLst>
              <a:ext uri="{FF2B5EF4-FFF2-40B4-BE49-F238E27FC236}">
                <a16:creationId xmlns:a16="http://schemas.microsoft.com/office/drawing/2014/main" id="{FB8740EF-5D5C-2B3B-2244-ABE48F038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474" y="15379485"/>
            <a:ext cx="9798101" cy="3148490"/>
          </a:xfrm>
          <a:prstGeom prst="rect">
            <a:avLst/>
          </a:prstGeom>
          <a:ln>
            <a:solidFill>
              <a:schemeClr val="bg1"/>
            </a:solidFill>
          </a:ln>
        </p:spPr>
      </p:pic>
      <p:pic>
        <p:nvPicPr>
          <p:cNvPr id="6" name="Picture 5" descr="A blue screen with white text&#10;&#10;Description automatically generated with medium confidence">
            <a:extLst>
              <a:ext uri="{FF2B5EF4-FFF2-40B4-BE49-F238E27FC236}">
                <a16:creationId xmlns:a16="http://schemas.microsoft.com/office/drawing/2014/main" id="{FC693927-105B-6332-AE4A-E29C85B11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0474" y="5024117"/>
            <a:ext cx="7879840" cy="7062121"/>
          </a:xfrm>
          <a:prstGeom prst="rect">
            <a:avLst/>
          </a:prstGeom>
        </p:spPr>
      </p:pic>
      <p:pic>
        <p:nvPicPr>
          <p:cNvPr id="7" name="Picture 6" descr="A green sign with white text&#10;&#10;Description automatically generated with medium confidence">
            <a:extLst>
              <a:ext uri="{FF2B5EF4-FFF2-40B4-BE49-F238E27FC236}">
                <a16:creationId xmlns:a16="http://schemas.microsoft.com/office/drawing/2014/main" id="{6C577E08-132B-4063-4FEA-51D9C02EF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2935" y="5124047"/>
            <a:ext cx="8209153" cy="6947866"/>
          </a:xfrm>
          <a:prstGeom prst="rect">
            <a:avLst/>
          </a:prstGeom>
        </p:spPr>
      </p:pic>
      <p:pic>
        <p:nvPicPr>
          <p:cNvPr id="8" name="Picture 7" descr="A blue sign with white text&#10;&#10;Description automatically generated with medium confidence">
            <a:extLst>
              <a:ext uri="{FF2B5EF4-FFF2-40B4-BE49-F238E27FC236}">
                <a16:creationId xmlns:a16="http://schemas.microsoft.com/office/drawing/2014/main" id="{47D4BD2C-E4ED-6533-7FF3-92D4CAB3A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30373" y="4817613"/>
            <a:ext cx="8377291" cy="7254300"/>
          </a:xfrm>
          <a:prstGeom prst="rect">
            <a:avLst/>
          </a:prstGeom>
        </p:spPr>
      </p:pic>
      <p:sp>
        <p:nvSpPr>
          <p:cNvPr id="9" name="TextBox 8">
            <a:extLst>
              <a:ext uri="{FF2B5EF4-FFF2-40B4-BE49-F238E27FC236}">
                <a16:creationId xmlns:a16="http://schemas.microsoft.com/office/drawing/2014/main" id="{14A60504-614A-722C-C53B-04B5C6B8E96D}"/>
              </a:ext>
            </a:extLst>
          </p:cNvPr>
          <p:cNvSpPr txBox="1"/>
          <p:nvPr/>
        </p:nvSpPr>
        <p:spPr>
          <a:xfrm>
            <a:off x="7752487" y="3854566"/>
            <a:ext cx="7296201"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CONCLUSIONS</a:t>
            </a:r>
          </a:p>
        </p:txBody>
      </p:sp>
      <p:sp>
        <p:nvSpPr>
          <p:cNvPr id="10" name="TextBox 9">
            <a:extLst>
              <a:ext uri="{FF2B5EF4-FFF2-40B4-BE49-F238E27FC236}">
                <a16:creationId xmlns:a16="http://schemas.microsoft.com/office/drawing/2014/main" id="{63C1C7AB-F06F-432E-615C-C21C4DFEFEE1}"/>
              </a:ext>
            </a:extLst>
          </p:cNvPr>
          <p:cNvSpPr txBox="1"/>
          <p:nvPr/>
        </p:nvSpPr>
        <p:spPr>
          <a:xfrm>
            <a:off x="24470917" y="3652421"/>
            <a:ext cx="7296201"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LIMITATIONS</a:t>
            </a:r>
          </a:p>
        </p:txBody>
      </p:sp>
      <p:cxnSp>
        <p:nvCxnSpPr>
          <p:cNvPr id="11" name="Straight Connector 10">
            <a:extLst>
              <a:ext uri="{FF2B5EF4-FFF2-40B4-BE49-F238E27FC236}">
                <a16:creationId xmlns:a16="http://schemas.microsoft.com/office/drawing/2014/main" id="{B8D06765-BAA2-B8FD-A6C6-CE5498FD4676}"/>
              </a:ext>
            </a:extLst>
          </p:cNvPr>
          <p:cNvCxnSpPr>
            <a:cxnSpLocks/>
          </p:cNvCxnSpPr>
          <p:nvPr/>
        </p:nvCxnSpPr>
        <p:spPr>
          <a:xfrm>
            <a:off x="21812794" y="3854566"/>
            <a:ext cx="0" cy="8231672"/>
          </a:xfrm>
          <a:prstGeom prst="line">
            <a:avLst/>
          </a:prstGeom>
          <a:ln w="10160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Rectangle 11">
            <a:extLst>
              <a:ext uri="{FF2B5EF4-FFF2-40B4-BE49-F238E27FC236}">
                <a16:creationId xmlns:a16="http://schemas.microsoft.com/office/drawing/2014/main" id="{FC00664F-E275-2CE5-E42D-48891E9619F8}"/>
              </a:ext>
            </a:extLst>
          </p:cNvPr>
          <p:cNvSpPr/>
          <p:nvPr/>
        </p:nvSpPr>
        <p:spPr>
          <a:xfrm>
            <a:off x="1247742" y="1322750"/>
            <a:ext cx="5942652"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DISCUSSION</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9662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9564F680-2890-BA33-6681-49072B80E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248" y="3980681"/>
            <a:ext cx="28795504" cy="15192110"/>
          </a:xfrm>
          <a:prstGeom prst="rect">
            <a:avLst/>
          </a:prstGeom>
        </p:spPr>
      </p:pic>
      <p:sp>
        <p:nvSpPr>
          <p:cNvPr id="3" name="Rectangle 2">
            <a:extLst>
              <a:ext uri="{FF2B5EF4-FFF2-40B4-BE49-F238E27FC236}">
                <a16:creationId xmlns:a16="http://schemas.microsoft.com/office/drawing/2014/main" id="{BD39DF5B-BBC6-6D1C-125A-88058E6E7554}"/>
              </a:ext>
            </a:extLst>
          </p:cNvPr>
          <p:cNvSpPr/>
          <p:nvPr/>
        </p:nvSpPr>
        <p:spPr>
          <a:xfrm>
            <a:off x="1201161" y="599475"/>
            <a:ext cx="6035819"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REFERENCES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180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C3AB6-DAFF-DE74-76A9-F80E915A08B1}"/>
              </a:ext>
            </a:extLst>
          </p:cNvPr>
          <p:cNvSpPr txBox="1"/>
          <p:nvPr/>
        </p:nvSpPr>
        <p:spPr>
          <a:xfrm>
            <a:off x="1328057" y="5442861"/>
            <a:ext cx="33680400" cy="13018949"/>
          </a:xfrm>
          <a:prstGeom prst="rect">
            <a:avLst/>
          </a:prstGeom>
          <a:noFill/>
        </p:spPr>
        <p:txBody>
          <a:bodyPr wrap="square">
            <a:spAutoFit/>
          </a:bodyPr>
          <a:lstStyle/>
          <a:p>
            <a:r>
              <a:rPr lang="en-US" sz="6000" dirty="0">
                <a:solidFill>
                  <a:schemeClr val="bg1"/>
                </a:solidFill>
                <a:latin typeface="Calibri" panose="020F0502020204030204" pitchFamily="34" charset="0"/>
                <a:cs typeface="Calibri" panose="020F0502020204030204" pitchFamily="34" charset="0"/>
              </a:rPr>
              <a:t>Each module contains readings, PowerPoint  presentations with integrated clinical cases, quizzes, and supplementary assignments (consisting of  journal articles, videos, podcasts, </a:t>
            </a:r>
            <a:r>
              <a:rPr lang="en-US" sz="6000" dirty="0" err="1">
                <a:solidFill>
                  <a:schemeClr val="bg1"/>
                </a:solidFill>
                <a:latin typeface="Calibri" panose="020F0502020204030204" pitchFamily="34" charset="0"/>
                <a:cs typeface="Calibri" panose="020F0502020204030204" pitchFamily="34" charset="0"/>
              </a:rPr>
              <a:t>etc</a:t>
            </a:r>
            <a:r>
              <a:rPr lang="en-US" sz="6000" dirty="0">
                <a:solidFill>
                  <a:schemeClr val="bg1"/>
                </a:solidFill>
                <a:latin typeface="Calibri" panose="020F0502020204030204" pitchFamily="34" charset="0"/>
                <a:cs typeface="Calibri" panose="020F0502020204030204" pitchFamily="34" charset="0"/>
              </a:rPr>
              <a:t>). The course also includes a pre-and post-course assessment and a  list of further readings, opportunities, and resources.  </a:t>
            </a:r>
          </a:p>
          <a:p>
            <a:endParaRPr lang="en-US" sz="6000" dirty="0">
              <a:solidFill>
                <a:schemeClr val="bg1"/>
              </a:solidFill>
              <a:latin typeface="Calibri" panose="020F0502020204030204" pitchFamily="34" charset="0"/>
              <a:cs typeface="Calibri" panose="020F0502020204030204" pitchFamily="34" charset="0"/>
            </a:endParaRPr>
          </a:p>
          <a:p>
            <a:pPr lvl="6"/>
            <a:r>
              <a:rPr lang="en-US" sz="6000" dirty="0">
                <a:solidFill>
                  <a:schemeClr val="bg1"/>
                </a:solidFill>
                <a:latin typeface="Calibri" panose="020F0502020204030204" pitchFamily="34" charset="0"/>
                <a:cs typeface="Calibri" panose="020F0502020204030204" pitchFamily="34" charset="0"/>
              </a:rPr>
              <a:t>Module 1: Introduction and Historical Perspectives  </a:t>
            </a:r>
          </a:p>
          <a:p>
            <a:pPr lvl="6"/>
            <a:r>
              <a:rPr lang="en-US" sz="6000" dirty="0">
                <a:solidFill>
                  <a:schemeClr val="bg1"/>
                </a:solidFill>
                <a:latin typeface="Calibri" panose="020F0502020204030204" pitchFamily="34" charset="0"/>
                <a:cs typeface="Calibri" panose="020F0502020204030204" pitchFamily="34" charset="0"/>
              </a:rPr>
              <a:t>Module 2: Operational and Life Support Systems in Space  </a:t>
            </a:r>
          </a:p>
          <a:p>
            <a:pPr lvl="6"/>
            <a:r>
              <a:rPr lang="en-US" sz="6000" dirty="0">
                <a:solidFill>
                  <a:schemeClr val="bg1"/>
                </a:solidFill>
                <a:latin typeface="Calibri" panose="020F0502020204030204" pitchFamily="34" charset="0"/>
                <a:cs typeface="Calibri" panose="020F0502020204030204" pitchFamily="34" charset="0"/>
              </a:rPr>
              <a:t>Module 3: Preflight and Postflight Recovery  </a:t>
            </a:r>
          </a:p>
          <a:p>
            <a:pPr lvl="6"/>
            <a:r>
              <a:rPr lang="en-US" sz="6000" dirty="0">
                <a:solidFill>
                  <a:schemeClr val="bg1"/>
                </a:solidFill>
                <a:latin typeface="Calibri" panose="020F0502020204030204" pitchFamily="34" charset="0"/>
                <a:cs typeface="Calibri" panose="020F0502020204030204" pitchFamily="34" charset="0"/>
              </a:rPr>
              <a:t>Module 4: Radiation in Space  </a:t>
            </a:r>
          </a:p>
          <a:p>
            <a:pPr lvl="6"/>
            <a:r>
              <a:rPr lang="en-US" sz="6000" dirty="0">
                <a:solidFill>
                  <a:schemeClr val="bg1"/>
                </a:solidFill>
                <a:latin typeface="Calibri" panose="020F0502020204030204" pitchFamily="34" charset="0"/>
                <a:cs typeface="Calibri" panose="020F0502020204030204" pitchFamily="34" charset="0"/>
              </a:rPr>
              <a:t>Module 5: Neuro-Vestibular System in Space  </a:t>
            </a:r>
          </a:p>
          <a:p>
            <a:pPr lvl="6"/>
            <a:r>
              <a:rPr lang="en-US" sz="6000" dirty="0">
                <a:solidFill>
                  <a:schemeClr val="bg1"/>
                </a:solidFill>
                <a:latin typeface="Calibri" panose="020F0502020204030204" pitchFamily="34" charset="0"/>
                <a:cs typeface="Calibri" panose="020F0502020204030204" pitchFamily="34" charset="0"/>
              </a:rPr>
              <a:t>Module 6: Vision in Space  </a:t>
            </a:r>
          </a:p>
          <a:p>
            <a:pPr lvl="6"/>
            <a:r>
              <a:rPr lang="en-US" sz="6000" dirty="0">
                <a:solidFill>
                  <a:schemeClr val="bg1"/>
                </a:solidFill>
                <a:latin typeface="Calibri" panose="020F0502020204030204" pitchFamily="34" charset="0"/>
                <a:cs typeface="Calibri" panose="020F0502020204030204" pitchFamily="34" charset="0"/>
              </a:rPr>
              <a:t>Module 7: Cardiopulmonary System in Space  </a:t>
            </a:r>
          </a:p>
          <a:p>
            <a:pPr lvl="6"/>
            <a:r>
              <a:rPr lang="en-US" sz="6000" dirty="0">
                <a:solidFill>
                  <a:schemeClr val="bg1"/>
                </a:solidFill>
                <a:latin typeface="Calibri" panose="020F0502020204030204" pitchFamily="34" charset="0"/>
                <a:cs typeface="Calibri" panose="020F0502020204030204" pitchFamily="34" charset="0"/>
              </a:rPr>
              <a:t>Module 8: Musculoskeletal System in Space  </a:t>
            </a:r>
          </a:p>
          <a:p>
            <a:pPr lvl="6"/>
            <a:r>
              <a:rPr lang="en-US" sz="6000" dirty="0">
                <a:solidFill>
                  <a:schemeClr val="bg1"/>
                </a:solidFill>
                <a:latin typeface="Calibri" panose="020F0502020204030204" pitchFamily="34" charset="0"/>
                <a:cs typeface="Calibri" panose="020F0502020204030204" pitchFamily="34" charset="0"/>
              </a:rPr>
              <a:t>Module 9: Psychological Considerations in Space  </a:t>
            </a:r>
          </a:p>
          <a:p>
            <a:pPr lvl="6"/>
            <a:r>
              <a:rPr lang="en-US" sz="6000" dirty="0">
                <a:solidFill>
                  <a:schemeClr val="bg1"/>
                </a:solidFill>
                <a:latin typeface="Calibri" panose="020F0502020204030204" pitchFamily="34" charset="0"/>
                <a:cs typeface="Calibri" panose="020F0502020204030204" pitchFamily="34" charset="0"/>
              </a:rPr>
              <a:t>Module 10: Nutrition in Space  </a:t>
            </a:r>
          </a:p>
        </p:txBody>
      </p:sp>
      <p:sp>
        <p:nvSpPr>
          <p:cNvPr id="4" name="TextBox 3">
            <a:extLst>
              <a:ext uri="{FF2B5EF4-FFF2-40B4-BE49-F238E27FC236}">
                <a16:creationId xmlns:a16="http://schemas.microsoft.com/office/drawing/2014/main" id="{3CA5BD8D-FF38-0F42-7F8E-FB3374A5652A}"/>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B20F53-B468-FD36-C8C7-3258B2A96A4A}"/>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6" name="Picture 6">
            <a:extLst>
              <a:ext uri="{FF2B5EF4-FFF2-40B4-BE49-F238E27FC236}">
                <a16:creationId xmlns:a16="http://schemas.microsoft.com/office/drawing/2014/main" id="{0C056DCE-37F1-920D-9B98-8505AD073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E8D204D-C943-D0E6-C7F8-EE0D813E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F6140E6-C8D3-D018-2055-D13058F446F0}"/>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1738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C3AB6-DAFF-DE74-76A9-F80E915A08B1}"/>
              </a:ext>
            </a:extLst>
          </p:cNvPr>
          <p:cNvSpPr txBox="1"/>
          <p:nvPr/>
        </p:nvSpPr>
        <p:spPr>
          <a:xfrm>
            <a:off x="1328057" y="6095999"/>
            <a:ext cx="33919886" cy="11172289"/>
          </a:xfrm>
          <a:prstGeom prst="rect">
            <a:avLst/>
          </a:prstGeom>
          <a:noFill/>
        </p:spPr>
        <p:txBody>
          <a:bodyPr wrap="square">
            <a:spAutoFit/>
          </a:bodyPr>
          <a:lstStyle/>
          <a:p>
            <a:r>
              <a:rPr lang="en-US" sz="6000" dirty="0">
                <a:solidFill>
                  <a:schemeClr val="bg1"/>
                </a:solidFill>
                <a:latin typeface="Calibri" panose="020F0502020204030204" pitchFamily="34" charset="0"/>
                <a:cs typeface="Calibri" panose="020F0502020204030204" pitchFamily="34" charset="0"/>
              </a:rPr>
              <a:t>This course structure successfully provides students an introductory exposure to space medicine and  career possibilities within it. The course has been formalized at the University of Michigan Medical  School, and it is also set to launch at the University of Cincinnati in Jan 2022. The qualitative and  quantitative data categories that have been gathered include 1) Knowledge Gained (100% of students) 2)  Course Satisfaction (100% of students) 3) Course Influence on Future Goals (&gt;50% of students) and 4)  Quality Improvement/Program Evaluation.  </a:t>
            </a:r>
          </a:p>
          <a:p>
            <a:endParaRPr lang="en-US" sz="6000" b="1" dirty="0">
              <a:solidFill>
                <a:schemeClr val="bg1"/>
              </a:solidFill>
              <a:latin typeface="Calibri" panose="020F0502020204030204" pitchFamily="34" charset="0"/>
              <a:cs typeface="Calibri" panose="020F0502020204030204" pitchFamily="34" charset="0"/>
            </a:endParaRPr>
          </a:p>
          <a:p>
            <a:r>
              <a:rPr lang="en-US" sz="6000" b="1" dirty="0">
                <a:solidFill>
                  <a:schemeClr val="bg1"/>
                </a:solidFill>
                <a:latin typeface="Calibri" panose="020F0502020204030204" pitchFamily="34" charset="0"/>
                <a:cs typeface="Calibri" panose="020F0502020204030204" pitchFamily="34" charset="0"/>
              </a:rPr>
              <a:t>DISCUSSION: </a:t>
            </a:r>
            <a:r>
              <a:rPr lang="en-US" sz="6000" dirty="0">
                <a:solidFill>
                  <a:schemeClr val="bg1"/>
                </a:solidFill>
                <a:latin typeface="Calibri" panose="020F0502020204030204" pitchFamily="34" charset="0"/>
                <a:cs typeface="Calibri" panose="020F0502020204030204" pitchFamily="34" charset="0"/>
              </a:rPr>
              <a:t>This introductory, online aerospace medicine course will fill a gap in medical education  and make the field more accessible to interested students - thus recruiting young talent to advance the  field of space medicine. Next steps include 1) incorporating students’ and subject-matter experts’  feedback into the class and 2) piloting the course at other medical schools. Future directions include  making the elective widely available online to support students across international and civilian/military  spheres.</a:t>
            </a:r>
          </a:p>
        </p:txBody>
      </p:sp>
      <p:sp>
        <p:nvSpPr>
          <p:cNvPr id="4" name="TextBox 3">
            <a:extLst>
              <a:ext uri="{FF2B5EF4-FFF2-40B4-BE49-F238E27FC236}">
                <a16:creationId xmlns:a16="http://schemas.microsoft.com/office/drawing/2014/main" id="{3CA5BD8D-FF38-0F42-7F8E-FB3374A5652A}"/>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B20F53-B468-FD36-C8C7-3258B2A96A4A}"/>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6" name="Picture 6">
            <a:extLst>
              <a:ext uri="{FF2B5EF4-FFF2-40B4-BE49-F238E27FC236}">
                <a16:creationId xmlns:a16="http://schemas.microsoft.com/office/drawing/2014/main" id="{0C056DCE-37F1-920D-9B98-8505AD073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E8D204D-C943-D0E6-C7F8-EE0D813E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F6140E6-C8D3-D018-2055-D13058F446F0}"/>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016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BC1DF04-3BBD-B0D3-D79A-41721B2430DB}"/>
              </a:ext>
            </a:extLst>
          </p:cNvPr>
          <p:cNvPicPr>
            <a:picLocks noChangeAspect="1"/>
          </p:cNvPicPr>
          <p:nvPr/>
        </p:nvPicPr>
        <p:blipFill rotWithShape="1">
          <a:blip r:embed="rId2">
            <a:extLst>
              <a:ext uri="{28A0092B-C50C-407E-A947-70E740481C1C}">
                <a14:useLocalDpi xmlns:a14="http://schemas.microsoft.com/office/drawing/2010/main" val="0"/>
              </a:ext>
            </a:extLst>
          </a:blip>
          <a:srcRect r="388"/>
          <a:stretch/>
        </p:blipFill>
        <p:spPr>
          <a:xfrm>
            <a:off x="1697536" y="1221219"/>
            <a:ext cx="33180927" cy="18276164"/>
          </a:xfrm>
          <a:prstGeom prst="rect">
            <a:avLst/>
          </a:prstGeom>
        </p:spPr>
      </p:pic>
      <p:sp>
        <p:nvSpPr>
          <p:cNvPr id="5" name="Rectangle 4">
            <a:extLst>
              <a:ext uri="{FF2B5EF4-FFF2-40B4-BE49-F238E27FC236}">
                <a16:creationId xmlns:a16="http://schemas.microsoft.com/office/drawing/2014/main" id="{4D19B3BD-35E9-0147-9A4C-AAEFD8A5D449}"/>
              </a:ext>
            </a:extLst>
          </p:cNvPr>
          <p:cNvSpPr/>
          <p:nvPr/>
        </p:nvSpPr>
        <p:spPr>
          <a:xfrm>
            <a:off x="1175657" y="1076617"/>
            <a:ext cx="6948505"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BACKGROUND</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87189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5141371-75E6-C543-92EC-55B283D11FAA}"/>
              </a:ext>
            </a:extLst>
          </p:cNvPr>
          <p:cNvPicPr>
            <a:picLocks noChangeAspect="1"/>
          </p:cNvPicPr>
          <p:nvPr/>
        </p:nvPicPr>
        <p:blipFill rotWithShape="1">
          <a:blip r:embed="rId2">
            <a:extLst>
              <a:ext uri="{28A0092B-C50C-407E-A947-70E740481C1C}">
                <a14:useLocalDpi xmlns:a14="http://schemas.microsoft.com/office/drawing/2010/main" val="0"/>
              </a:ext>
            </a:extLst>
          </a:blip>
          <a:srcRect l="13433" t="9931"/>
          <a:stretch/>
        </p:blipFill>
        <p:spPr>
          <a:xfrm>
            <a:off x="20157083" y="4768271"/>
            <a:ext cx="15034842" cy="11386130"/>
          </a:xfrm>
          <a:prstGeom prst="rect">
            <a:avLst/>
          </a:prstGeom>
        </p:spPr>
      </p:pic>
      <p:pic>
        <p:nvPicPr>
          <p:cNvPr id="7170" name="Picture 2">
            <a:extLst>
              <a:ext uri="{FF2B5EF4-FFF2-40B4-BE49-F238E27FC236}">
                <a16:creationId xmlns:a16="http://schemas.microsoft.com/office/drawing/2014/main" id="{9D7D70A1-75CB-9246-812D-0E7DB5078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485" y="4465827"/>
            <a:ext cx="15738541" cy="58211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2282F46-8662-F948-9E24-08C68F31E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484" y="10888146"/>
            <a:ext cx="14558550" cy="812479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2FAAB3A2-AC0C-7444-A1D5-BCEB1173DCF0}"/>
              </a:ext>
            </a:extLst>
          </p:cNvPr>
          <p:cNvCxnSpPr>
            <a:cxnSpLocks/>
          </p:cNvCxnSpPr>
          <p:nvPr/>
        </p:nvCxnSpPr>
        <p:spPr>
          <a:xfrm>
            <a:off x="19110960" y="2643339"/>
            <a:ext cx="0" cy="17930661"/>
          </a:xfrm>
          <a:prstGeom prst="line">
            <a:avLst/>
          </a:prstGeom>
          <a:ln w="101600">
            <a:solidFill>
              <a:schemeClr val="bg1"/>
            </a:solidFill>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6C12D916-E156-8544-B979-A2AF0943E359}"/>
              </a:ext>
            </a:extLst>
          </p:cNvPr>
          <p:cNvSpPr txBox="1"/>
          <p:nvPr/>
        </p:nvSpPr>
        <p:spPr>
          <a:xfrm>
            <a:off x="609600" y="2695130"/>
            <a:ext cx="9734690"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NEEDS ASSESSMENT</a:t>
            </a:r>
          </a:p>
        </p:txBody>
      </p:sp>
      <p:sp>
        <p:nvSpPr>
          <p:cNvPr id="17" name="TextBox 16">
            <a:extLst>
              <a:ext uri="{FF2B5EF4-FFF2-40B4-BE49-F238E27FC236}">
                <a16:creationId xmlns:a16="http://schemas.microsoft.com/office/drawing/2014/main" id="{02D18C8A-8203-5D49-A8B1-659C62460D2C}"/>
              </a:ext>
            </a:extLst>
          </p:cNvPr>
          <p:cNvSpPr txBox="1"/>
          <p:nvPr/>
        </p:nvSpPr>
        <p:spPr>
          <a:xfrm>
            <a:off x="17809029" y="2695131"/>
            <a:ext cx="7709155"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PROCESS</a:t>
            </a:r>
          </a:p>
        </p:txBody>
      </p:sp>
      <p:sp>
        <p:nvSpPr>
          <p:cNvPr id="7" name="Rectangle 6">
            <a:extLst>
              <a:ext uri="{FF2B5EF4-FFF2-40B4-BE49-F238E27FC236}">
                <a16:creationId xmlns:a16="http://schemas.microsoft.com/office/drawing/2014/main" id="{23333B5F-BFF4-7FF6-6D65-C75978025180}"/>
              </a:ext>
            </a:extLst>
          </p:cNvPr>
          <p:cNvSpPr/>
          <p:nvPr/>
        </p:nvSpPr>
        <p:spPr>
          <a:xfrm>
            <a:off x="16610916" y="499410"/>
            <a:ext cx="5000088"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METHODS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15133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A86C17-034D-D003-2850-8849206B6826}"/>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82A58DE3-BB44-6DF5-67B3-6EA81503364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D7CDF4D-8B3E-F5CA-6FC3-79032955D9B5}"/>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E90B25C-E044-45F5-2235-209AD31FFB97}"/>
              </a:ext>
            </a:extLst>
          </p:cNvPr>
          <p:cNvSpPr>
            <a:spLocks noGrp="1"/>
          </p:cNvSpPr>
          <p:nvPr>
            <p:ph sz="quarter" idx="4"/>
          </p:nvPr>
        </p:nvSpPr>
        <p:spPr/>
        <p:txBody>
          <a:bodyPr/>
          <a:lstStyle/>
          <a:p>
            <a:endParaRPr lang="en-US"/>
          </a:p>
        </p:txBody>
      </p:sp>
      <p:pic>
        <p:nvPicPr>
          <p:cNvPr id="7" name="Picture 6" descr="Graphical user interface&#10;&#10;Description automatically generated">
            <a:extLst>
              <a:ext uri="{FF2B5EF4-FFF2-40B4-BE49-F238E27FC236}">
                <a16:creationId xmlns:a16="http://schemas.microsoft.com/office/drawing/2014/main" id="{97744A81-E8B6-C342-A72D-D00E33546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381" y="2854117"/>
            <a:ext cx="33233819" cy="16450334"/>
          </a:xfrm>
          <a:prstGeom prst="rect">
            <a:avLst/>
          </a:prstGeom>
        </p:spPr>
      </p:pic>
      <p:sp>
        <p:nvSpPr>
          <p:cNvPr id="8" name="Rectangle 7">
            <a:extLst>
              <a:ext uri="{FF2B5EF4-FFF2-40B4-BE49-F238E27FC236}">
                <a16:creationId xmlns:a16="http://schemas.microsoft.com/office/drawing/2014/main" id="{6AF7B70C-11B3-8759-81D8-BE7F7EB51264}"/>
              </a:ext>
            </a:extLst>
          </p:cNvPr>
          <p:cNvSpPr/>
          <p:nvPr/>
        </p:nvSpPr>
        <p:spPr>
          <a:xfrm>
            <a:off x="1463718" y="848316"/>
            <a:ext cx="5000088"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METHODS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4245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5BFDF-1FCA-70D2-09B7-89B54F39C97C}"/>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06677CDF-9F68-DDBA-C9D7-4D2FF1139106}"/>
              </a:ext>
            </a:extLst>
          </p:cNvPr>
          <p:cNvSpPr>
            <a:spLocks noGrp="1"/>
          </p:cNvSpPr>
          <p:nvPr>
            <p:ph sz="half" idx="2"/>
          </p:nvPr>
        </p:nvSpPr>
        <p:spPr/>
        <p:txBody>
          <a:bodyP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69D153AB-E8E4-8602-607F-F5E4AD284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794" y="2565891"/>
            <a:ext cx="32406411" cy="16955819"/>
          </a:xfrm>
          <a:prstGeom prst="rect">
            <a:avLst/>
          </a:prstGeom>
        </p:spPr>
      </p:pic>
      <p:sp>
        <p:nvSpPr>
          <p:cNvPr id="6" name="Rectangle 5">
            <a:extLst>
              <a:ext uri="{FF2B5EF4-FFF2-40B4-BE49-F238E27FC236}">
                <a16:creationId xmlns:a16="http://schemas.microsoft.com/office/drawing/2014/main" id="{6CBBF718-EFB6-C59A-3F63-5430E010FF04}"/>
              </a:ext>
            </a:extLst>
          </p:cNvPr>
          <p:cNvSpPr/>
          <p:nvPr/>
        </p:nvSpPr>
        <p:spPr>
          <a:xfrm>
            <a:off x="1524534" y="596561"/>
            <a:ext cx="530683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OVERVIEW</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9913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BDC9D67B-3D78-175C-740F-73DDED63D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569" y="1879990"/>
            <a:ext cx="31646861" cy="17693619"/>
          </a:xfrm>
          <a:prstGeom prst="rect">
            <a:avLst/>
          </a:prstGeom>
        </p:spPr>
      </p:pic>
      <p:sp>
        <p:nvSpPr>
          <p:cNvPr id="3" name="Rectangle 2">
            <a:extLst>
              <a:ext uri="{FF2B5EF4-FFF2-40B4-BE49-F238E27FC236}">
                <a16:creationId xmlns:a16="http://schemas.microsoft.com/office/drawing/2014/main" id="{801565B2-B9F5-FF05-7684-8BE7C69DDBBE}"/>
              </a:ext>
            </a:extLst>
          </p:cNvPr>
          <p:cNvSpPr/>
          <p:nvPr/>
        </p:nvSpPr>
        <p:spPr>
          <a:xfrm>
            <a:off x="1002020" y="1000391"/>
            <a:ext cx="530683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OVERVIEW</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6825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18D5EF4-EC82-08EE-BFD0-2514EDF95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07"/>
          <a:stretch/>
        </p:blipFill>
        <p:spPr bwMode="auto">
          <a:xfrm>
            <a:off x="7062869" y="2724420"/>
            <a:ext cx="23913539" cy="72822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Chart, pie chart&#10;&#10;Description automatically generated">
            <a:extLst>
              <a:ext uri="{FF2B5EF4-FFF2-40B4-BE49-F238E27FC236}">
                <a16:creationId xmlns:a16="http://schemas.microsoft.com/office/drawing/2014/main" id="{DD49B8B9-AE99-7449-C5C4-C02AC9B05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129" y="10344387"/>
            <a:ext cx="13403478" cy="8600769"/>
          </a:xfrm>
          <a:prstGeom prst="rect">
            <a:avLst/>
          </a:prstGeom>
          <a:ln>
            <a:solidFill>
              <a:schemeClr val="bg1"/>
            </a:solidFill>
          </a:ln>
        </p:spPr>
      </p:pic>
      <p:pic>
        <p:nvPicPr>
          <p:cNvPr id="7" name="Picture 6" descr="Chart, pie chart&#10;&#10;Description automatically generated">
            <a:extLst>
              <a:ext uri="{FF2B5EF4-FFF2-40B4-BE49-F238E27FC236}">
                <a16:creationId xmlns:a16="http://schemas.microsoft.com/office/drawing/2014/main" id="{F4817A1E-7D64-5939-C1D6-87E2EE2C9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0690" y="10287000"/>
            <a:ext cx="12627862" cy="8684679"/>
          </a:xfrm>
          <a:prstGeom prst="rect">
            <a:avLst/>
          </a:prstGeom>
          <a:ln>
            <a:solidFill>
              <a:schemeClr val="bg1"/>
            </a:solidFill>
          </a:ln>
        </p:spPr>
      </p:pic>
      <p:sp>
        <p:nvSpPr>
          <p:cNvPr id="8" name="Rectangle 7">
            <a:extLst>
              <a:ext uri="{FF2B5EF4-FFF2-40B4-BE49-F238E27FC236}">
                <a16:creationId xmlns:a16="http://schemas.microsoft.com/office/drawing/2014/main" id="{44C2E35A-A160-6DEE-ADA5-5FFDDEED9976}"/>
              </a:ext>
            </a:extLst>
          </p:cNvPr>
          <p:cNvSpPr/>
          <p:nvPr/>
        </p:nvSpPr>
        <p:spPr>
          <a:xfrm>
            <a:off x="1187884" y="905569"/>
            <a:ext cx="1085694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RESULTS - Quantitative</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12499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1591</TotalTime>
  <Words>634</Words>
  <Application>Microsoft Macintosh PowerPoint</Application>
  <PresentationFormat>Custom</PresentationFormat>
  <Paragraphs>48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Tidd</dc:creator>
  <cp:lastModifiedBy>Lisa Tidd</cp:lastModifiedBy>
  <cp:revision>2</cp:revision>
  <dcterms:created xsi:type="dcterms:W3CDTF">2022-06-08T12:06:55Z</dcterms:created>
  <dcterms:modified xsi:type="dcterms:W3CDTF">2025-02-10T17:14:33Z</dcterms:modified>
</cp:coreProperties>
</file>